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256" r:id="rId5"/>
    <p:sldId id="1249" r:id="rId6"/>
    <p:sldId id="1085" r:id="rId7"/>
    <p:sldId id="352" r:id="rId8"/>
    <p:sldId id="1251" r:id="rId9"/>
    <p:sldId id="1253" r:id="rId10"/>
    <p:sldId id="1256" r:id="rId11"/>
    <p:sldId id="1254" r:id="rId12"/>
    <p:sldId id="1257" r:id="rId13"/>
    <p:sldId id="1258" r:id="rId14"/>
    <p:sldId id="1259" r:id="rId15"/>
    <p:sldId id="1260" r:id="rId16"/>
    <p:sldId id="1255" r:id="rId17"/>
  </p:sldIdLst>
  <p:sldSz cx="12192000" cy="6858000"/>
  <p:notesSz cx="6858000" cy="9144000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403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3FF"/>
    <a:srgbClr val="023558"/>
    <a:srgbClr val="FFE500"/>
    <a:srgbClr val="B9D0FF"/>
    <a:srgbClr val="034977"/>
    <a:srgbClr val="045890"/>
    <a:srgbClr val="0000FF"/>
    <a:srgbClr val="EDE2EE"/>
    <a:srgbClr val="1B35B5"/>
    <a:srgbClr val="667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F10D80-9AB9-4B6B-83DA-C5DBCAD55EBB}" v="3" dt="2025-11-17T08:49:24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97" autoAdjust="0"/>
  </p:normalViewPr>
  <p:slideViewPr>
    <p:cSldViewPr snapToGrid="0">
      <p:cViewPr varScale="1">
        <p:scale>
          <a:sx n="77" d="100"/>
          <a:sy n="77" d="100"/>
        </p:scale>
        <p:origin x="72" y="245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---------------------------------------------------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IN" b="1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 u="none" strike="noStrike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r>
              <a:rPr lang="en-US" b="0" i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B888BD4E-34B6-DD5D-B4B7-561D946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CB66FCDB-5FB7-AD4F-33C9-731F15CD8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69DF786D-4033-F799-5AA5-7BB103792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50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1513E8C9-9CA6-A67D-C9BC-7E369104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8FB69508-9529-F171-C7E8-845EAA868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7D46412E-168E-7FF7-2CBE-0F2384EEF2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743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89DB2EC-5E59-1C9C-B257-47839B4E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521CF6DE-F83D-DF02-0EA6-49693349C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8D50153A-7825-FF11-BF01-858C98473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030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 speaker will be introducing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the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program</a:t>
            </a:r>
            <a:r>
              <a:rPr lang="en-US" sz="1800" b="1" spc="-1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and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its</a:t>
            </a:r>
            <a:r>
              <a:rPr lang="en-US" sz="1800" b="1" spc="-5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800" b="1">
                <a:effectLst/>
                <a:latin typeface="Arial" panose="020B0604020202020204" pitchFamily="34" charset="0"/>
                <a:ea typeface="Arial MT"/>
              </a:rPr>
              <a:t>outcomes.  The speaker will introduce himself in brief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187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8CA52B4-AFE7-436D-10A5-33BBC2F8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0EAD850-4C0A-4D1F-54F8-C5F959A15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411DB8B2-672C-460F-29D3-0F2797996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30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E1FC1B1-B44F-F795-8CE0-8A1E5FA3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06FCACB7-6330-511A-DC41-2FCC5B286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53B2F108-3E8E-8CB3-D39C-2E5E2EE72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15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D6C5404-4357-17DE-B8D4-5317E69D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A200C484-9295-8E30-B4D4-C2C41EF53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696732D5-3CE8-7C18-B944-8ABABCD3A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05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76A3C39-E505-849D-072B-5A72E5B2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4CA75921-0A6B-4147-FFE3-27787B5DA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F44E0A6D-AE05-66D4-3151-9ADBBF81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235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CD725A5-D280-A2E4-CF8D-AFF97F51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2B0F9E50-DCD5-F579-7C89-1C9818D87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E72F6888-9D3A-DC3E-DF18-EDA914262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903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1840D84-1AF9-D720-6515-E6353704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6518AD4C-672F-C98C-6964-CC80DCFE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This slide, The speaker will talk about the content that we will be covering in this session as follows: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b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UI/UX in industry</a:t>
            </a:r>
            <a:endParaRPr lang="en-IN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History and Definitions of UI and 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Key Differences between UI/UX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Significance in Web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Visual Design Principles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Design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Color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theory and psychology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Typography and readability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Layout and Spacing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Responsive design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and Accessibility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Usability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Web Content Accessibility Guidelines (WCAG)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Inclusive design practices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User-</a:t>
            </a:r>
            <a:r>
              <a:rPr lang="en-IN" sz="1800" b="0" i="0" u="none" strike="noStrike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Centered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Design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User research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Interactive Elements and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Mini Case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Discussing a popular UI/UX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Hands-On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Introduction to Figma for UI/UX design</a:t>
            </a:r>
            <a:endParaRPr lang="en-IN"/>
          </a:p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D12D3B60-4E6F-ABF1-E996-7A99A3719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378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red and blue line&#10;&#10;Description automatically generated">
            <a:extLst>
              <a:ext uri="{FF2B5EF4-FFF2-40B4-BE49-F238E27FC236}">
                <a16:creationId xmlns:a16="http://schemas.microsoft.com/office/drawing/2014/main" id="{9CA50098-7D03-1836-41AA-E168C007D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82037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1AFEAB-13E2-B4AA-FD33-8FE461808E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0464800" cy="666750"/>
          </a:xfrm>
          <a:prstGeom prst="rect">
            <a:avLst/>
          </a:prstGeom>
        </p:spPr>
      </p:pic>
      <p:pic>
        <p:nvPicPr>
          <p:cNvPr id="20" name="Picture 19" descr="A black screen with red and blue stripes&#10;&#10;Description automatically generated">
            <a:extLst>
              <a:ext uri="{FF2B5EF4-FFF2-40B4-BE49-F238E27FC236}">
                <a16:creationId xmlns:a16="http://schemas.microsoft.com/office/drawing/2014/main" id="{11971837-D8B7-1C36-5140-3CE05FA77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94963"/>
          <a:stretch/>
        </p:blipFill>
        <p:spPr>
          <a:xfrm>
            <a:off x="0" y="6522720"/>
            <a:ext cx="12192000" cy="34544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hyperlink" Target="https://docs.python.org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hyperlink" Target="https://platform.openai.com/docs" TargetMode="External"/><Relationship Id="rId5" Type="http://schemas.openxmlformats.org/officeDocument/2006/relationships/hyperlink" Target="https://serpapi.com/" TargetMode="External"/><Relationship Id="rId4" Type="http://schemas.openxmlformats.org/officeDocument/2006/relationships/hyperlink" Target="https://docs.djangoprojec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9707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3" name="Freeform 3"/>
          <p:cNvSpPr/>
          <p:nvPr/>
        </p:nvSpPr>
        <p:spPr>
          <a:xfrm>
            <a:off x="0" y="6660927"/>
            <a:ext cx="12192001" cy="197073"/>
          </a:xfrm>
          <a:custGeom>
            <a:avLst/>
            <a:gdLst/>
            <a:ahLst/>
            <a:cxnLst/>
            <a:rect l="l" t="t" r="r" b="b"/>
            <a:pathLst>
              <a:path w="17979397" h="921444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4" name="Freeform 4"/>
          <p:cNvSpPr/>
          <p:nvPr/>
        </p:nvSpPr>
        <p:spPr>
          <a:xfrm flipV="1">
            <a:off x="0" y="4401147"/>
            <a:ext cx="2529579" cy="2456853"/>
          </a:xfrm>
          <a:custGeom>
            <a:avLst/>
            <a:gdLst/>
            <a:ahLst/>
            <a:cxnLst/>
            <a:rect l="l" t="t" r="r" b="b"/>
            <a:pathLst>
              <a:path w="3794368" h="368528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sp>
        <p:nvSpPr>
          <p:cNvPr id="5" name="Freeform 5"/>
          <p:cNvSpPr/>
          <p:nvPr/>
        </p:nvSpPr>
        <p:spPr>
          <a:xfrm flipH="1">
            <a:off x="5301756" y="0"/>
            <a:ext cx="6890244" cy="6692149"/>
          </a:xfrm>
          <a:custGeom>
            <a:avLst/>
            <a:gdLst/>
            <a:ahLst/>
            <a:cxnLst/>
            <a:rect l="l" t="t" r="r" b="b"/>
            <a:pathLst>
              <a:path w="10335366" h="10038224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245"/>
          </a:p>
        </p:txBody>
      </p:sp>
      <p:grpSp>
        <p:nvGrpSpPr>
          <p:cNvPr id="6" name="Group 6"/>
          <p:cNvGrpSpPr/>
          <p:nvPr/>
        </p:nvGrpSpPr>
        <p:grpSpPr>
          <a:xfrm>
            <a:off x="6007852" y="391844"/>
            <a:ext cx="6074313" cy="6074312"/>
            <a:chOff x="-188667" y="-69445"/>
            <a:chExt cx="1507375" cy="1507374"/>
          </a:xfrm>
        </p:grpSpPr>
        <p:sp>
          <p:nvSpPr>
            <p:cNvPr id="7" name="Freeform 7"/>
            <p:cNvSpPr/>
            <p:nvPr/>
          </p:nvSpPr>
          <p:spPr>
            <a:xfrm>
              <a:off x="-188667" y="-69445"/>
              <a:ext cx="1507375" cy="1507374"/>
            </a:xfrm>
            <a:prstGeom prst="ellipse">
              <a:avLst/>
            </a:prstGeom>
            <a:blipFill>
              <a:blip r:embed="rId6"/>
              <a:srcRect/>
              <a:stretch>
                <a:fillRect l="-78487" t="-9550" b="-9550"/>
              </a:stretch>
            </a:blipFill>
          </p:spPr>
          <p:txBody>
            <a:bodyPr/>
            <a:lstStyle/>
            <a:p>
              <a:endParaRPr lang="en-IN" sz="1245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FAFDC7-5FD4-AA0C-2C85-1B59ED6CD792}"/>
              </a:ext>
            </a:extLst>
          </p:cNvPr>
          <p:cNvSpPr txBox="1"/>
          <p:nvPr/>
        </p:nvSpPr>
        <p:spPr>
          <a:xfrm>
            <a:off x="358892" y="2584502"/>
            <a:ext cx="564895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23558"/>
                </a:solidFill>
                <a:latin typeface="+mj-lt"/>
              </a:rPr>
              <a:t>Full Stack Web Development with AI Tools</a:t>
            </a:r>
            <a:endParaRPr lang="en-US" sz="3600" b="1" dirty="0">
              <a:solidFill>
                <a:srgbClr val="023558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4F00DD0-EB7B-EBC0-7FBE-8E865107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61" y="388408"/>
            <a:ext cx="1926070" cy="626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315E8-A49C-3C13-082D-0A9135A687F9}"/>
              </a:ext>
            </a:extLst>
          </p:cNvPr>
          <p:cNvSpPr txBox="1"/>
          <p:nvPr/>
        </p:nvSpPr>
        <p:spPr>
          <a:xfrm>
            <a:off x="995345" y="4377088"/>
            <a:ext cx="427341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i="1" dirty="0">
                <a:solidFill>
                  <a:srgbClr val="023558"/>
                </a:solidFill>
              </a:rPr>
              <a:t>Team Details – </a:t>
            </a:r>
            <a:r>
              <a:rPr lang="en-IN" sz="1600" dirty="0">
                <a:solidFill>
                  <a:srgbClr val="023558"/>
                </a:solidFill>
              </a:rPr>
              <a:t>NG_CP_Team_387</a:t>
            </a:r>
            <a:endParaRPr lang="en-US" sz="1600" b="1" i="1" dirty="0">
              <a:solidFill>
                <a:srgbClr val="0235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10590-615E-A8EC-A0AB-F60F9F138367}"/>
              </a:ext>
            </a:extLst>
          </p:cNvPr>
          <p:cNvSpPr txBox="1"/>
          <p:nvPr/>
        </p:nvSpPr>
        <p:spPr>
          <a:xfrm>
            <a:off x="1943128" y="4800810"/>
            <a:ext cx="227924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Krishna Sharma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US" sz="1400" i="1" dirty="0" err="1">
                <a:solidFill>
                  <a:srgbClr val="023558"/>
                </a:solidFill>
              </a:rPr>
              <a:t>Ojass</a:t>
            </a:r>
            <a:r>
              <a:rPr lang="en-US" sz="1400" i="1" dirty="0">
                <a:solidFill>
                  <a:srgbClr val="023558"/>
                </a:solidFill>
              </a:rPr>
              <a:t> Bhardwaj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</a:t>
            </a:r>
            <a:r>
              <a:rPr lang="en-US" sz="1400" i="1" dirty="0" err="1">
                <a:solidFill>
                  <a:srgbClr val="023558"/>
                </a:solidFill>
              </a:rPr>
              <a:t>Jaanhavi</a:t>
            </a:r>
            <a:r>
              <a:rPr lang="en-US" sz="1400" i="1" dirty="0">
                <a:solidFill>
                  <a:srgbClr val="023558"/>
                </a:solidFill>
              </a:rPr>
              <a:t> Singh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Aamir Sohail</a:t>
            </a:r>
          </a:p>
          <a:p>
            <a:pPr algn="ctr"/>
            <a:r>
              <a:rPr lang="en-US" sz="1400" i="1" dirty="0">
                <a:solidFill>
                  <a:srgbClr val="023558"/>
                </a:solidFill>
              </a:rPr>
              <a:t>Name: Raghav Kalra</a:t>
            </a:r>
          </a:p>
          <a:p>
            <a:pPr algn="ctr"/>
            <a:endParaRPr lang="en-US" sz="1400" i="1" dirty="0">
              <a:solidFill>
                <a:srgbClr val="02355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F0B85-2D0B-8CE2-0C62-378937D4A485}"/>
              </a:ext>
            </a:extLst>
          </p:cNvPr>
          <p:cNvSpPr txBox="1"/>
          <p:nvPr/>
        </p:nvSpPr>
        <p:spPr>
          <a:xfrm>
            <a:off x="1052023" y="5930170"/>
            <a:ext cx="40377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i="1" dirty="0">
                <a:solidFill>
                  <a:srgbClr val="023558"/>
                </a:solidFill>
              </a:rPr>
              <a:t>College: </a:t>
            </a:r>
            <a:r>
              <a:rPr lang="en-US" sz="1400" i="1" dirty="0" err="1">
                <a:solidFill>
                  <a:srgbClr val="023558"/>
                </a:solidFill>
              </a:rPr>
              <a:t>Inderprastha</a:t>
            </a:r>
            <a:r>
              <a:rPr lang="en-US" sz="1400" i="1" dirty="0">
                <a:solidFill>
                  <a:srgbClr val="023558"/>
                </a:solidFill>
              </a:rPr>
              <a:t> Engineering College, Ghaziabad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86482-2ABD-404B-4ABA-CEB96E4AB9C1}"/>
              </a:ext>
            </a:extLst>
          </p:cNvPr>
          <p:cNvGrpSpPr/>
          <p:nvPr/>
        </p:nvGrpSpPr>
        <p:grpSpPr>
          <a:xfrm>
            <a:off x="995345" y="1645077"/>
            <a:ext cx="4588472" cy="742352"/>
            <a:chOff x="1283711" y="1438666"/>
            <a:chExt cx="4588472" cy="7423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E615D82-5CB2-52DA-0B05-5FE8B54D042E}"/>
                </a:ext>
              </a:extLst>
            </p:cNvPr>
            <p:cNvSpPr/>
            <p:nvPr/>
          </p:nvSpPr>
          <p:spPr>
            <a:xfrm>
              <a:off x="1283711" y="1438666"/>
              <a:ext cx="4588472" cy="742352"/>
            </a:xfrm>
            <a:prstGeom prst="roundRect">
              <a:avLst/>
            </a:prstGeom>
            <a:solidFill>
              <a:srgbClr val="0349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CEE186-AA2C-A9BA-A43A-D62A437771F7}"/>
                </a:ext>
              </a:extLst>
            </p:cNvPr>
            <p:cNvSpPr txBox="1"/>
            <p:nvPr/>
          </p:nvSpPr>
          <p:spPr>
            <a:xfrm>
              <a:off x="1441240" y="1609787"/>
              <a:ext cx="4273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E500"/>
                  </a:solidFill>
                </a:rPr>
                <a:t>Next Gen Employability Program</a:t>
              </a:r>
              <a:endParaRPr lang="en-US" dirty="0">
                <a:solidFill>
                  <a:srgbClr val="FFE5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1C66427-80DB-A092-3728-4E890D90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E3E71F15-16E3-4382-5640-8FD9512BD3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5531" y="1105604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Project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B77F-B2C3-7632-5258-94DB7FD9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81" y="712694"/>
            <a:ext cx="4939553" cy="5732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E87EB-7AA1-E238-EFF0-A516DE3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541" y="981634"/>
            <a:ext cx="5100918" cy="5553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163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B2C66510-6DC8-5D1C-D942-55EEBF78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951D78FA-B147-059E-C59A-B9D05372B4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9299" y="1121471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Core Modules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42DB120-1395-6B64-C59A-D8E5DA8CA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34" y="1733502"/>
            <a:ext cx="6033246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user login, signup, logout, and sessions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secure and personalized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Search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Accepts user search queries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Initiates multi-platform product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Data Collection Module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SerpAPI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Fetches real-time product prices and ratings from Google Shopping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unbiased market visibility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Normalization &amp; Aggregation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Cleans and standardizes price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Groups products and aggregates platform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&amp; Price Management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products, platforms, and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Maintains historical price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08333E7-81E2-53F3-A3C0-167FEF22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987" y="1232838"/>
            <a:ext cx="6221508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Decision Intelligence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Analyzes price spread, seller count, and ratings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 deal score, buy/wait suggestion, and AI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Comparison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platform-wise price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price differences and best offers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Trend Analysis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Visualizes historical price changes using charts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informed buy-now or wait decisions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Affiliate Redirection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Redirects users securely to official e-commerce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ethical and unbiased monetization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Alert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set price-drop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engagement and user convenience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Management Module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Manages products, prices, and AI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data accuracy and system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757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0832ED2-0A30-B52D-0C27-3B99C6A7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33D6B3D5-10D1-0CE6-EC5D-78C692ED90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4920" y="1249039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Security Measures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206D94-14D1-2EF3-4C7C-B7A4976B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2" y="1893384"/>
            <a:ext cx="52052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Django authentication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CSRF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Secure session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No web scraping (API-based access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Controlled API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Graceful degradation to prevent system failure</a:t>
            </a:r>
          </a:p>
          <a:p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10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E0CFA53-CCA4-D4E2-FCC5-6726C969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6696FB24-3D2E-A463-EE53-5191611540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References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CBD4B2-9F23-ED29-6817-C95675F95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09" y="1613754"/>
            <a:ext cx="351891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 Documentation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https://docs.djangoproject.com/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Shopping / SERP API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https://serpapi.com/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 Documentation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https://platform.openai.com/docs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Documentation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https://docs.python.org/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749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3A782A-5355-03DB-CA26-A3A3D607DA31}"/>
              </a:ext>
            </a:extLst>
          </p:cNvPr>
          <p:cNvGrpSpPr/>
          <p:nvPr/>
        </p:nvGrpSpPr>
        <p:grpSpPr>
          <a:xfrm>
            <a:off x="1894840" y="1516840"/>
            <a:ext cx="8402320" cy="4033672"/>
            <a:chOff x="2159836" y="1516840"/>
            <a:chExt cx="8402320" cy="4033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7C8318-501A-300C-1586-3487E06F1253}"/>
                </a:ext>
              </a:extLst>
            </p:cNvPr>
            <p:cNvGrpSpPr/>
            <p:nvPr/>
          </p:nvGrpSpPr>
          <p:grpSpPr>
            <a:xfrm>
              <a:off x="2159836" y="1608432"/>
              <a:ext cx="8402320" cy="3942080"/>
              <a:chOff x="2159836" y="1457960"/>
              <a:chExt cx="8402320" cy="394208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88D108B-EC8D-6B85-5F57-F9D19D5681C4}"/>
                  </a:ext>
                </a:extLst>
              </p:cNvPr>
              <p:cNvSpPr/>
              <p:nvPr/>
            </p:nvSpPr>
            <p:spPr>
              <a:xfrm>
                <a:off x="2159836" y="1457960"/>
                <a:ext cx="8402320" cy="394208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7845F-F959-88CB-A4ED-3AA0360C1A9D}"/>
                  </a:ext>
                </a:extLst>
              </p:cNvPr>
              <p:cNvSpPr txBox="1"/>
              <p:nvPr/>
            </p:nvSpPr>
            <p:spPr>
              <a:xfrm>
                <a:off x="2159836" y="4391210"/>
                <a:ext cx="84023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E500"/>
                    </a:solidFill>
                  </a:rPr>
                  <a:t>The content is curated from online/offline resources and used for educational purpose only.</a:t>
                </a:r>
              </a:p>
            </p:txBody>
          </p:sp>
        </p:grpSp>
        <p:pic>
          <p:nvPicPr>
            <p:cNvPr id="8" name="Picture 7" descr="A blue sign with black background&#10;&#10;AI-generated content may be incorrect.">
              <a:extLst>
                <a:ext uri="{FF2B5EF4-FFF2-40B4-BE49-F238E27FC236}">
                  <a16:creationId xmlns:a16="http://schemas.microsoft.com/office/drawing/2014/main" id="{43BB6327-B30A-E013-C8DA-976B9EC35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324" t="20721" r="6756" b="23454"/>
            <a:stretch>
              <a:fillRect/>
            </a:stretch>
          </p:blipFill>
          <p:spPr>
            <a:xfrm>
              <a:off x="2487153" y="1516840"/>
              <a:ext cx="7747686" cy="289914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line with a black background&#10;&#10;AI-generated content may be incorrect.">
            <a:extLst>
              <a:ext uri="{FF2B5EF4-FFF2-40B4-BE49-F238E27FC236}">
                <a16:creationId xmlns:a16="http://schemas.microsoft.com/office/drawing/2014/main" id="{F314EBF8-9802-CF1D-801E-63C18C22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30090" r="9640" b="30270"/>
          <a:stretch>
            <a:fillRect/>
          </a:stretch>
        </p:blipFill>
        <p:spPr>
          <a:xfrm>
            <a:off x="802675" y="1603289"/>
            <a:ext cx="10586649" cy="390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FEE84B-060E-0646-61C1-61E6884BACC3}"/>
              </a:ext>
            </a:extLst>
          </p:cNvPr>
          <p:cNvSpPr txBox="1"/>
          <p:nvPr/>
        </p:nvSpPr>
        <p:spPr>
          <a:xfrm>
            <a:off x="3033391" y="3167390"/>
            <a:ext cx="691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 </a:t>
            </a:r>
            <a:r>
              <a:rPr lang="en-US" sz="2500" b="1" dirty="0">
                <a:solidFill>
                  <a:srgbClr val="D5E3FF"/>
                </a:solidFill>
              </a:rPr>
              <a:t>AI-powered price and review comparison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940F8-47B2-3605-4FFD-62224135AD9A}"/>
              </a:ext>
            </a:extLst>
          </p:cNvPr>
          <p:cNvSpPr txBox="1"/>
          <p:nvPr/>
        </p:nvSpPr>
        <p:spPr>
          <a:xfrm>
            <a:off x="5495063" y="2882104"/>
            <a:ext cx="22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D5E3FF"/>
                </a:solidFill>
              </a:rPr>
              <a:t>Project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13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>
                <a:solidFill>
                  <a:srgbClr val="213163"/>
                </a:solidFill>
              </a:rPr>
              <a:t>Table of Contents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85129" y="1270699"/>
            <a:ext cx="5754564" cy="368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Problem</a:t>
            </a:r>
            <a:r>
              <a:rPr lang="en-US" sz="1800" spc="-8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Statement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Proposed</a:t>
            </a:r>
            <a:r>
              <a:rPr lang="en-US" sz="1800" spc="-8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Solution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Key</a:t>
            </a:r>
            <a:r>
              <a:rPr lang="en-US" sz="1800" spc="-3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features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Technology</a:t>
            </a:r>
            <a:r>
              <a:rPr lang="en-US" sz="1800" spc="-10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Stack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System</a:t>
            </a:r>
            <a:r>
              <a:rPr lang="en-US" sz="1800" spc="-5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flowchart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Core</a:t>
            </a:r>
            <a:r>
              <a:rPr lang="en-US" sz="1800" spc="-4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Modules</a:t>
            </a:r>
            <a:endParaRPr lang="en-US" sz="1800" dirty="0">
              <a:latin typeface="Arial MT"/>
              <a:cs typeface="Arial MT"/>
            </a:endParaRPr>
          </a:p>
          <a:p>
            <a:pPr marL="248285" indent="-231140">
              <a:spcBef>
                <a:spcPts val="800"/>
              </a:spcBef>
              <a:buClr>
                <a:srgbClr val="203062"/>
              </a:buClr>
              <a:buChar char="•"/>
              <a:tabLst>
                <a:tab pos="248285" algn="l"/>
              </a:tabLst>
            </a:pPr>
            <a:r>
              <a:rPr lang="en-US" sz="1800" dirty="0">
                <a:latin typeface="Arial MT"/>
                <a:cs typeface="Arial MT"/>
              </a:rPr>
              <a:t>Security</a:t>
            </a:r>
            <a:r>
              <a:rPr lang="en-US" sz="1800" spc="-70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measures</a:t>
            </a:r>
            <a:endParaRPr lang="en-US" sz="1800" dirty="0">
              <a:latin typeface="Arial MT"/>
              <a:cs typeface="Arial MT"/>
            </a:endParaRPr>
          </a:p>
          <a:p>
            <a:pPr marL="231642" indent="-231642">
              <a:spcBef>
                <a:spcPts val="8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IN" sz="1800" dirty="0"/>
              <a:t>References</a:t>
            </a:r>
            <a:endParaRPr lang="en-US" sz="1800" dirty="0"/>
          </a:p>
        </p:txBody>
      </p:sp>
      <p:pic>
        <p:nvPicPr>
          <p:cNvPr id="3" name="Picture 2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C3BD9B49-6271-C92D-48CE-5039440C2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t="5427" r="7295" b="7474"/>
          <a:stretch/>
        </p:blipFill>
        <p:spPr>
          <a:xfrm>
            <a:off x="7112000" y="1092200"/>
            <a:ext cx="4551680" cy="4632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5FF2F38-51BB-3F9C-89B0-2467CA66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A0901C30-ADD5-989C-879E-1983191DD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DB308-2BAA-BA91-EDFF-5B15AD27E116}"/>
              </a:ext>
            </a:extLst>
          </p:cNvPr>
          <p:cNvSpPr txBox="1"/>
          <p:nvPr/>
        </p:nvSpPr>
        <p:spPr>
          <a:xfrm>
            <a:off x="174709" y="1583533"/>
            <a:ext cx="11649738" cy="3490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today’s digital shopping environment, users are presented with multiple e-commerce platforms offering the same product at different prices, discounts, and ratings.</a:t>
            </a:r>
          </a:p>
          <a:p>
            <a:br>
              <a:rPr lang="en-US" sz="2000" dirty="0"/>
            </a:br>
            <a:r>
              <a:rPr lang="en-US" sz="2000" dirty="0"/>
              <a:t>This creates confusion and makes it difficult for users to decide </a:t>
            </a:r>
            <a:r>
              <a:rPr lang="en-US" sz="2000" b="1" dirty="0"/>
              <a:t>where and when to buy</a:t>
            </a:r>
            <a:r>
              <a:rPr lang="en-US" sz="2000" dirty="0"/>
              <a:t> a product.</a:t>
            </a:r>
          </a:p>
          <a:p>
            <a:r>
              <a:rPr lang="en-US" sz="2000" dirty="0"/>
              <a:t>Most existing platforms only display raw price data and reviews, leaving the decision-making burden on the user.</a:t>
            </a:r>
          </a:p>
          <a:p>
            <a:endParaRPr lang="en-US" sz="2000" dirty="0"/>
          </a:p>
          <a:p>
            <a:r>
              <a:rPr lang="en-US" sz="2000" b="1" dirty="0" err="1"/>
              <a:t>ShopSync</a:t>
            </a:r>
            <a:r>
              <a:rPr lang="en-US" sz="2000" dirty="0"/>
              <a:t> is developed to solve this problem by acting as a </a:t>
            </a:r>
            <a:r>
              <a:rPr lang="en-US" sz="2000" b="1" dirty="0"/>
              <a:t>decision-support system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It collects visible market data, analyzes it logically, and explains it clearly using AI, helping users make confident purchasing decisions.</a:t>
            </a:r>
          </a:p>
          <a:p>
            <a:pPr marL="12700" marR="10668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latin typeface="Arial MT"/>
              <a:cs typeface="Arial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06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9A1CF19-477C-5C17-FA78-34A1ABC1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475BC786-E92C-DE4A-EE1E-7D4D449C21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F499C-779B-B3B1-E7F2-CF48995283AD}"/>
              </a:ext>
            </a:extLst>
          </p:cNvPr>
          <p:cNvSpPr txBox="1"/>
          <p:nvPr/>
        </p:nvSpPr>
        <p:spPr>
          <a:xfrm>
            <a:off x="174709" y="1595788"/>
            <a:ext cx="111028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Online shoppers face several challenges: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Prices of the same product vary across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clear indication of whether a deal is actually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Fake, biased, or confusing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visibility into past price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Manual comparison is time-consuming and inefficient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Limitations of Existing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only raw data, not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Often biased or sponsored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AI-based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Lack of decision guidance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0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AB257BF-7C34-CB41-CEE3-67DFAAA3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A55EB9B1-CD97-E6B2-9847-C113D72C3D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84E14-DDF8-43AF-7197-5A584B10C3A6}"/>
              </a:ext>
            </a:extLst>
          </p:cNvPr>
          <p:cNvSpPr txBox="1"/>
          <p:nvPr/>
        </p:nvSpPr>
        <p:spPr>
          <a:xfrm>
            <a:off x="273321" y="1586823"/>
            <a:ext cx="92471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ShopSync</a:t>
            </a:r>
            <a:r>
              <a:rPr lang="en-US" sz="1800" dirty="0"/>
              <a:t> is an </a:t>
            </a:r>
            <a:r>
              <a:rPr lang="en-US" sz="1800" b="1" dirty="0"/>
              <a:t>AI-powered price and decision intelligence platform</a:t>
            </a:r>
            <a:r>
              <a:rPr lang="en-US" sz="1800" dirty="0"/>
              <a:t> that: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Observes real-time market data using trusted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Compares prices across reliable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Uses AI to explain numerical price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Tracks historical prices to show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Redirects users using affiliate APIs for ethical monetization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2B274-E1A0-2425-ADA3-31E03E5E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2320567"/>
            <a:ext cx="5334001" cy="4076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7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17D828F6-D11A-004C-6B1C-7342E3C2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01B87DF3-C5CE-63DD-4007-1F1C71D372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5037" y="856149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Key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F050C0-C6FB-4B09-00EC-2F3DBBBA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1620868"/>
            <a:ext cx="53912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Multi-platform price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AI-generated pros, cons, and verdict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Deal score and best-time-to-buy suggestion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Price history tracking and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Real-time data using APIs (no scraping)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Affiliate API-based redirection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Platform-neutral and unbiased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Secure user authentication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Graceful degradation when data is unavailable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2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CC79584-C75F-860F-6283-2D58CBC24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CE0F3A72-9788-6DE3-002E-2A7B0C153D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4709" y="865963"/>
            <a:ext cx="3914776" cy="42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2800"/>
            </a:pPr>
            <a:r>
              <a:rPr lang="en-IN" sz="20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00514-05DF-B47A-789A-1CB0A0B988FA}"/>
              </a:ext>
            </a:extLst>
          </p:cNvPr>
          <p:cNvSpPr txBox="1"/>
          <p:nvPr/>
        </p:nvSpPr>
        <p:spPr>
          <a:xfrm>
            <a:off x="174709" y="1491840"/>
            <a:ext cx="7099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Frontend</a:t>
            </a:r>
          </a:p>
          <a:p>
            <a:r>
              <a:rPr lang="en-IN" sz="1800" b="1" dirty="0"/>
              <a:t>HTML</a:t>
            </a:r>
            <a:r>
              <a:rPr lang="en-IN" sz="1800" dirty="0"/>
              <a:t> – Page structure</a:t>
            </a:r>
          </a:p>
          <a:p>
            <a:r>
              <a:rPr lang="en-IN" sz="1800" b="1" dirty="0"/>
              <a:t>CSS</a:t>
            </a:r>
            <a:r>
              <a:rPr lang="en-IN" sz="1800" dirty="0"/>
              <a:t> – Styling and responsiveness</a:t>
            </a:r>
          </a:p>
          <a:p>
            <a:r>
              <a:rPr lang="en-IN" sz="1800" b="1" dirty="0"/>
              <a:t>JavaScript</a:t>
            </a:r>
            <a:r>
              <a:rPr lang="en-IN" sz="1800" dirty="0"/>
              <a:t> – Dynamic UI and API communication</a:t>
            </a:r>
          </a:p>
          <a:p>
            <a:endParaRPr lang="en-IN" sz="1800" dirty="0"/>
          </a:p>
          <a:p>
            <a:r>
              <a:rPr lang="en-IN" sz="1800" b="1" dirty="0"/>
              <a:t>Backend</a:t>
            </a:r>
          </a:p>
          <a:p>
            <a:r>
              <a:rPr lang="en-IN" sz="1800" b="1" dirty="0"/>
              <a:t>Python</a:t>
            </a:r>
            <a:r>
              <a:rPr lang="en-IN" sz="1800" dirty="0"/>
              <a:t> – Core programming language</a:t>
            </a:r>
          </a:p>
          <a:p>
            <a:r>
              <a:rPr lang="en-IN" sz="1800" b="1" dirty="0"/>
              <a:t>Django</a:t>
            </a:r>
            <a:r>
              <a:rPr lang="en-IN" sz="1800" dirty="0"/>
              <a:t> – Backend framework</a:t>
            </a:r>
          </a:p>
          <a:p>
            <a:r>
              <a:rPr lang="en-IN" sz="1800" b="1" dirty="0"/>
              <a:t>Django REST APIs</a:t>
            </a:r>
            <a:r>
              <a:rPr lang="en-IN" sz="1800" dirty="0"/>
              <a:t> – Client-server communication</a:t>
            </a:r>
          </a:p>
          <a:p>
            <a:endParaRPr lang="en-IN" sz="1800" dirty="0"/>
          </a:p>
          <a:p>
            <a:r>
              <a:rPr lang="en-IN" sz="1800" b="1" dirty="0"/>
              <a:t>Database</a:t>
            </a:r>
          </a:p>
          <a:p>
            <a:r>
              <a:rPr lang="en-IN" sz="1800" b="1" dirty="0"/>
              <a:t>SQLite (Django ORM)</a:t>
            </a:r>
            <a:r>
              <a:rPr lang="en-IN" sz="1800" dirty="0"/>
              <a:t> – Stores product data, prices, and history</a:t>
            </a:r>
          </a:p>
          <a:p>
            <a:endParaRPr lang="en-IN" sz="1800" dirty="0"/>
          </a:p>
          <a:p>
            <a:r>
              <a:rPr lang="en-IN" sz="1800" b="1" dirty="0"/>
              <a:t>APIs &amp; AI</a:t>
            </a:r>
          </a:p>
          <a:p>
            <a:r>
              <a:rPr lang="en-IN" sz="1800" b="1" dirty="0"/>
              <a:t>Google Shopping API (</a:t>
            </a:r>
            <a:r>
              <a:rPr lang="en-IN" sz="1800" b="1" dirty="0" err="1"/>
              <a:t>SerpAPI</a:t>
            </a:r>
            <a:r>
              <a:rPr lang="en-IN" sz="1800" b="1" dirty="0"/>
              <a:t>)</a:t>
            </a:r>
            <a:r>
              <a:rPr lang="en-IN" sz="1800" dirty="0"/>
              <a:t> – Market price data</a:t>
            </a:r>
          </a:p>
          <a:p>
            <a:r>
              <a:rPr lang="en-IN" sz="1800" b="1" dirty="0"/>
              <a:t>OpenAI API</a:t>
            </a:r>
            <a:r>
              <a:rPr lang="en-IN" sz="1800" dirty="0"/>
              <a:t> – AI-based explanation of numerical data</a:t>
            </a:r>
          </a:p>
          <a:p>
            <a:r>
              <a:rPr lang="en-IN" sz="1800" b="1" dirty="0"/>
              <a:t>Affiliate APIs</a:t>
            </a:r>
            <a:r>
              <a:rPr lang="en-IN" sz="1800" dirty="0"/>
              <a:t> – Secure redirection and monetization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45327-9014-CE59-5DF2-FCD0CD1DA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30" y="1694330"/>
            <a:ext cx="4804460" cy="3671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3531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1940</Words>
  <Application>Microsoft Office PowerPoint</Application>
  <PresentationFormat>Widescreen</PresentationFormat>
  <Paragraphs>406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Narrow</vt:lpstr>
      <vt:lpstr>Arial</vt:lpstr>
      <vt:lpstr>Arial MT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Table of Contents</vt:lpstr>
      <vt:lpstr>Introduction</vt:lpstr>
      <vt:lpstr>Problem Statement</vt:lpstr>
      <vt:lpstr>Proposed Solution</vt:lpstr>
      <vt:lpstr>Key Features</vt:lpstr>
      <vt:lpstr>Technology Used</vt:lpstr>
      <vt:lpstr>Project Flow</vt:lpstr>
      <vt:lpstr>Core Modules</vt:lpstr>
      <vt:lpstr>Security Measures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Helvin Mg</dc:creator>
  <cp:lastModifiedBy>krishna sharma</cp:lastModifiedBy>
  <cp:revision>28</cp:revision>
  <dcterms:modified xsi:type="dcterms:W3CDTF">2026-02-03T06:37:56Z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ArticulateGUID">
    <vt:lpwstr>ADA14AB9-6E05-4AF1-84FB-ACE67E38F4B9</vt:lpwstr>
  </property>
  <property fmtid="{D5CDD505-2E9C-101B-9397-08002B2CF9AE}" pid="4" name="ArticulatePath">
    <vt:lpwstr>https://edunetfoundationorg-my.sharepoint.com/personal/kaisar_edunetfoundation_org/Documents/Beutified ppt/EY/Student showcase 2025/Master Class 2 - UI_UX Design Principles</vt:lpwstr>
  </property>
</Properties>
</file>